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80" r:id="rId3"/>
    <p:sldId id="294" r:id="rId4"/>
    <p:sldId id="285" r:id="rId5"/>
    <p:sldId id="270" r:id="rId6"/>
    <p:sldId id="283" r:id="rId7"/>
    <p:sldId id="276" r:id="rId8"/>
    <p:sldId id="272" r:id="rId9"/>
    <p:sldId id="295"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249" y="-55"/>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0C0433-6781-4428-B3C2-B97EE7779E45}" type="datetimeFigureOut">
              <a:rPr lang="en-CA" smtClean="0"/>
              <a:pPr/>
              <a:t>2013-09-17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3C1303-B416-4530-B50C-B9F5A5A7C4AB}"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To</a:t>
            </a:r>
            <a:r>
              <a:rPr lang="en-CA" baseline="0" dirty="0" smtClean="0"/>
              <a:t> create higher reliability in BCTS planning, a 20% </a:t>
            </a:r>
            <a:r>
              <a:rPr lang="en-CA" baseline="0" dirty="0" err="1" smtClean="0"/>
              <a:t>toleranceover</a:t>
            </a:r>
            <a:r>
              <a:rPr lang="en-CA" baseline="0" dirty="0" smtClean="0"/>
              <a:t> TCU for FFT eligible TSLs has </a:t>
            </a:r>
            <a:r>
              <a:rPr lang="en-CA" baseline="0" smtClean="0"/>
              <a:t>been added.</a:t>
            </a:r>
            <a:endParaRPr lang="en-CA"/>
          </a:p>
        </p:txBody>
      </p:sp>
      <p:sp>
        <p:nvSpPr>
          <p:cNvPr id="4" name="Slide Number Placeholder 3"/>
          <p:cNvSpPr>
            <a:spLocks noGrp="1"/>
          </p:cNvSpPr>
          <p:nvPr>
            <p:ph type="sldNum" sz="quarter" idx="10"/>
          </p:nvPr>
        </p:nvSpPr>
        <p:spPr/>
        <p:txBody>
          <a:bodyPr/>
          <a:lstStyle/>
          <a:p>
            <a:fld id="{CE3C1303-B416-4530-B50C-B9F5A5A7C4AB}"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smtClean="0"/>
          </a:p>
          <a:p>
            <a:endParaRPr lang="en-US" sz="1200" dirty="0" smtClean="0"/>
          </a:p>
          <a:p>
            <a:r>
              <a:rPr lang="en-US" sz="1200" dirty="0" smtClean="0"/>
              <a:t>Experience with other approaches to address</a:t>
            </a:r>
            <a:r>
              <a:rPr lang="en-US" sz="1200" baseline="0" dirty="0" smtClean="0"/>
              <a:t> MPB killed stands:</a:t>
            </a:r>
            <a:endParaRPr lang="en-US" sz="1200" dirty="0" smtClean="0"/>
          </a:p>
          <a:p>
            <a:r>
              <a:rPr lang="en-US" sz="1200" dirty="0" smtClean="0"/>
              <a:t>- We have experienced lower survival and reduced performance where seedlings have been planted below MPB killed Pine </a:t>
            </a:r>
            <a:r>
              <a:rPr lang="en-US" sz="1200" dirty="0" err="1" smtClean="0"/>
              <a:t>overstories</a:t>
            </a:r>
            <a:r>
              <a:rPr lang="en-US" dirty="0" smtClean="0"/>
              <a:t> </a:t>
            </a:r>
            <a:endParaRPr lang="en-CA" dirty="0" smtClean="0"/>
          </a:p>
          <a:p>
            <a:r>
              <a:rPr lang="en-US" sz="1200" dirty="0" smtClean="0"/>
              <a:t>- Cat crushing doesn’t provide the economics benefits of salvaging and as the crushed material decays it gives off Co2</a:t>
            </a:r>
          </a:p>
          <a:p>
            <a:endParaRPr lang="en-CA" dirty="0"/>
          </a:p>
        </p:txBody>
      </p:sp>
      <p:sp>
        <p:nvSpPr>
          <p:cNvPr id="4" name="Slide Number Placeholder 3"/>
          <p:cNvSpPr>
            <a:spLocks noGrp="1"/>
          </p:cNvSpPr>
          <p:nvPr>
            <p:ph type="sldNum" sz="quarter" idx="10"/>
          </p:nvPr>
        </p:nvSpPr>
        <p:spPr/>
        <p:txBody>
          <a:bodyPr/>
          <a:lstStyle/>
          <a:p>
            <a:fld id="{CE3C1303-B416-4530-B50C-B9F5A5A7C4AB}" type="slidenum">
              <a:rPr lang="en-CA" smtClean="0"/>
              <a:pPr/>
              <a:t>4</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Providing fibre to industry:</a:t>
            </a:r>
          </a:p>
          <a:p>
            <a:r>
              <a:rPr lang="en-US" sz="2800" dirty="0" smtClean="0"/>
              <a:t>Demand for low grade fiber in the Southern interior (Orphaned Pulp Mills)</a:t>
            </a:r>
          </a:p>
          <a:p>
            <a:pPr lvl="1">
              <a:defRPr/>
            </a:pPr>
            <a:r>
              <a:rPr lang="en-US" dirty="0" smtClean="0"/>
              <a:t>There is a demand for low grade fiber in the Southern Interior</a:t>
            </a:r>
          </a:p>
          <a:p>
            <a:pPr lvl="1">
              <a:defRPr/>
            </a:pPr>
            <a:r>
              <a:rPr lang="en-US" dirty="0" smtClean="0"/>
              <a:t>Sawmill curtailments have reduced Mercer (</a:t>
            </a:r>
            <a:r>
              <a:rPr lang="en-US" dirty="0" err="1" smtClean="0"/>
              <a:t>Castlegar</a:t>
            </a:r>
            <a:r>
              <a:rPr lang="en-US" dirty="0" smtClean="0"/>
              <a:t>) and Domtar’s (Kamloops) residual chip supply by 2 million m3/yr </a:t>
            </a:r>
            <a:endParaRPr lang="en-US" baseline="30000" dirty="0" smtClean="0"/>
          </a:p>
          <a:p>
            <a:pPr lvl="1">
              <a:defRPr/>
            </a:pPr>
            <a:r>
              <a:rPr lang="en-US" dirty="0" smtClean="0"/>
              <a:t>Chipping of low grade timber is making up the chip deficit</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Providing jobs - </a:t>
            </a:r>
            <a:r>
              <a:rPr lang="en-US" dirty="0" smtClean="0"/>
              <a:t>Development (layout, cruising, surveying etc); Road building; Harvesting (</a:t>
            </a:r>
            <a:r>
              <a:rPr lang="en-US" dirty="0" err="1" smtClean="0"/>
              <a:t>buncher</a:t>
            </a:r>
            <a:r>
              <a:rPr lang="en-US" dirty="0" smtClean="0"/>
              <a:t>/skidder operators etc); Trucking; Manufacturing (milling, pulp mills, bio energy etc)</a:t>
            </a:r>
          </a:p>
          <a:p>
            <a:endParaRPr lang="en-CA" dirty="0" smtClean="0"/>
          </a:p>
          <a:p>
            <a:endParaRPr lang="en-CA" dirty="0" smtClean="0"/>
          </a:p>
          <a:p>
            <a:r>
              <a:rPr lang="en-US" sz="1200" dirty="0" smtClean="0"/>
              <a:t>Benefits of BCTS management:</a:t>
            </a:r>
          </a:p>
          <a:p>
            <a:pPr>
              <a:buFontTx/>
              <a:buChar char="-"/>
            </a:pPr>
            <a:r>
              <a:rPr lang="en-US" sz="1600" dirty="0" smtClean="0"/>
              <a:t>Lower Reforestation Costs than other delivery agents; </a:t>
            </a:r>
          </a:p>
          <a:p>
            <a:pPr>
              <a:buFontTx/>
              <a:buChar char="-"/>
            </a:pPr>
            <a:r>
              <a:rPr lang="en-US" sz="1200" dirty="0" smtClean="0"/>
              <a:t>BCTS management of reforestation activities has reduced program delivery overhead by over 30% in the Thompson Okanagan Region (&gt;$900K cost savings</a:t>
            </a:r>
            <a:r>
              <a:rPr lang="en-US" sz="1400" dirty="0" smtClean="0"/>
              <a:t>)	</a:t>
            </a:r>
            <a:endParaRPr lang="en-CA" dirty="0" smtClean="0"/>
          </a:p>
          <a:p>
            <a:endParaRPr lang="en-CA" dirty="0"/>
          </a:p>
        </p:txBody>
      </p:sp>
      <p:sp>
        <p:nvSpPr>
          <p:cNvPr id="4" name="Slide Number Placeholder 3"/>
          <p:cNvSpPr>
            <a:spLocks noGrp="1"/>
          </p:cNvSpPr>
          <p:nvPr>
            <p:ph type="sldNum" sz="quarter" idx="10"/>
          </p:nvPr>
        </p:nvSpPr>
        <p:spPr/>
        <p:txBody>
          <a:bodyPr/>
          <a:lstStyle/>
          <a:p>
            <a:fld id="{CE3C1303-B416-4530-B50C-B9F5A5A7C4AB}" type="slidenum">
              <a:rPr lang="en-CA" smtClean="0"/>
              <a:pPr/>
              <a:t>5</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Forecasted FFT current reforestation expenditures have been reduced by over $1,000,000 Thompson Okanagan. Reduction due to not having to pay for over story removal treatments and by using BCTS and District staff to deliver the FFT current reforestation program. FFT staff resources can be directed to reforestation and incremental activities instead of over story removal issues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To create higher reliability in planning  - a 20% tolerance over TCU for  FFT eligible TSL’s has been added to the MOU.</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CA" dirty="0"/>
          </a:p>
        </p:txBody>
      </p:sp>
      <p:sp>
        <p:nvSpPr>
          <p:cNvPr id="4" name="Slide Number Placeholder 3"/>
          <p:cNvSpPr>
            <a:spLocks noGrp="1"/>
          </p:cNvSpPr>
          <p:nvPr>
            <p:ph type="sldNum" sz="quarter" idx="10"/>
          </p:nvPr>
        </p:nvSpPr>
        <p:spPr/>
        <p:txBody>
          <a:bodyPr/>
          <a:lstStyle/>
          <a:p>
            <a:fld id="{CE3C1303-B416-4530-B50C-B9F5A5A7C4AB}" type="slidenum">
              <a:rPr lang="en-CA" smtClean="0"/>
              <a:pPr/>
              <a:t>6</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CA" dirty="0" smtClean="0"/>
              <a:t>Briefing</a:t>
            </a:r>
            <a:r>
              <a:rPr lang="en-CA" baseline="0" dirty="0" smtClean="0"/>
              <a:t> note: Dave working on, need the business case from Clay that shows it’s in our interest and the benefits</a:t>
            </a:r>
          </a:p>
          <a:p>
            <a:pPr>
              <a:buFontTx/>
              <a:buChar char="-"/>
            </a:pPr>
            <a:r>
              <a:rPr lang="en-CA" baseline="0" dirty="0" smtClean="0"/>
              <a:t> go to TSLT to get support</a:t>
            </a:r>
          </a:p>
          <a:p>
            <a:pPr>
              <a:buFontTx/>
              <a:buChar char="-"/>
            </a:pPr>
            <a:r>
              <a:rPr lang="en-CA" baseline="0" dirty="0" smtClean="0"/>
              <a:t>Dave will talk to Lorne and JD about getting support for expanding into areas outside BCTS operation areas – DMs have to be on side</a:t>
            </a:r>
          </a:p>
          <a:p>
            <a:pPr>
              <a:buFontTx/>
              <a:buChar char="-"/>
            </a:pPr>
            <a:r>
              <a:rPr lang="en-CA" baseline="0" dirty="0" smtClean="0"/>
              <a:t>LEAN project is coming – </a:t>
            </a:r>
            <a:r>
              <a:rPr lang="en-CA" baseline="0" dirty="0" err="1" smtClean="0"/>
              <a:t>focusses</a:t>
            </a:r>
            <a:r>
              <a:rPr lang="en-CA" baseline="0" dirty="0" smtClean="0"/>
              <a:t> on planting and  delivery as the key piece</a:t>
            </a:r>
            <a:endParaRPr lang="en-CA" dirty="0"/>
          </a:p>
        </p:txBody>
      </p:sp>
      <p:sp>
        <p:nvSpPr>
          <p:cNvPr id="4" name="Slide Number Placeholder 3"/>
          <p:cNvSpPr>
            <a:spLocks noGrp="1"/>
          </p:cNvSpPr>
          <p:nvPr>
            <p:ph type="sldNum" sz="quarter" idx="10"/>
          </p:nvPr>
        </p:nvSpPr>
        <p:spPr/>
        <p:txBody>
          <a:bodyPr/>
          <a:lstStyle/>
          <a:p>
            <a:fld id="{CE3C1303-B416-4530-B50C-B9F5A5A7C4AB}" type="slidenum">
              <a:rPr lang="en-CA" smtClean="0"/>
              <a:pPr/>
              <a:t>9</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FDA8D17B-0929-4094-BEA8-BD049801EBD9}"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A8D17B-0929-4094-BEA8-BD049801EBD9}"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FDA8D17B-0929-4094-BEA8-BD049801EBD9}"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A69BB3-653C-486B-9FB6-55CB2BBC227B}" type="datetimeFigureOut">
              <a:rPr lang="en-CA" smtClean="0"/>
              <a:pPr/>
              <a:t>2013-09-17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DA8D17B-0929-4094-BEA8-BD049801EBD9}"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9A69BB3-653C-486B-9FB6-55CB2BBC227B}" type="datetimeFigureOut">
              <a:rPr lang="en-CA" smtClean="0"/>
              <a:pPr/>
              <a:t>2013-09-17</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DA8D17B-0929-4094-BEA8-BD049801EBD9}"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Expanding the use of </a:t>
            </a:r>
            <a:br>
              <a:rPr lang="en-CA" dirty="0" smtClean="0"/>
            </a:br>
            <a:r>
              <a:rPr lang="en-CA" dirty="0" smtClean="0"/>
              <a:t>lump sum timber sales for </a:t>
            </a:r>
            <a:r>
              <a:rPr lang="en-CA" dirty="0" err="1" smtClean="0"/>
              <a:t>overstorey</a:t>
            </a:r>
            <a:r>
              <a:rPr lang="en-CA" dirty="0" smtClean="0"/>
              <a:t> removal</a:t>
            </a:r>
            <a:endParaRPr lang="en-CA" dirty="0"/>
          </a:p>
        </p:txBody>
      </p:sp>
      <p:sp>
        <p:nvSpPr>
          <p:cNvPr id="3" name="Subtitle 2"/>
          <p:cNvSpPr>
            <a:spLocks noGrp="1"/>
          </p:cNvSpPr>
          <p:nvPr>
            <p:ph type="subTitle" idx="1"/>
          </p:nvPr>
        </p:nvSpPr>
        <p:spPr/>
        <p:txBody>
          <a:bodyPr/>
          <a:lstStyle/>
          <a:p>
            <a:r>
              <a:rPr lang="en-CA" dirty="0" smtClean="0"/>
              <a:t>ITSLs - The Time is Now!</a:t>
            </a:r>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ITSLs - What are they?</a:t>
            </a:r>
            <a:endParaRPr lang="en-CA" dirty="0"/>
          </a:p>
        </p:txBody>
      </p:sp>
      <p:sp>
        <p:nvSpPr>
          <p:cNvPr id="3" name="Content Placeholder 2"/>
          <p:cNvSpPr>
            <a:spLocks noGrp="1"/>
          </p:cNvSpPr>
          <p:nvPr>
            <p:ph idx="1"/>
          </p:nvPr>
        </p:nvSpPr>
        <p:spPr/>
        <p:txBody>
          <a:bodyPr/>
          <a:lstStyle/>
          <a:p>
            <a:pPr>
              <a:defRPr/>
            </a:pPr>
            <a:endParaRPr lang="en-US" sz="2800" dirty="0" smtClean="0"/>
          </a:p>
          <a:p>
            <a:pPr>
              <a:defRPr/>
            </a:pPr>
            <a:r>
              <a:rPr lang="en-US" sz="2800" dirty="0" smtClean="0"/>
              <a:t>An FFT/BCTS collaboration</a:t>
            </a:r>
          </a:p>
          <a:p>
            <a:pPr>
              <a:defRPr/>
            </a:pPr>
            <a:endParaRPr lang="en-US" sz="2800" dirty="0" smtClean="0"/>
          </a:p>
          <a:p>
            <a:pPr>
              <a:defRPr/>
            </a:pPr>
            <a:r>
              <a:rPr lang="en-US" sz="2800" dirty="0" smtClean="0"/>
              <a:t>Innovative Timber Sale Licenses  (ITSLs) and/or lump sum Timber Sales are the mechanisms being used to remove MPB and </a:t>
            </a:r>
            <a:r>
              <a:rPr lang="en-US" sz="2800" dirty="0" err="1" smtClean="0"/>
              <a:t>Sx</a:t>
            </a:r>
            <a:r>
              <a:rPr lang="en-US" sz="2800" dirty="0" smtClean="0"/>
              <a:t> killed </a:t>
            </a:r>
            <a:r>
              <a:rPr lang="en-US" sz="2800" dirty="0" err="1" smtClean="0"/>
              <a:t>overstories</a:t>
            </a:r>
            <a:r>
              <a:rPr lang="en-US" sz="2800" dirty="0" smtClean="0"/>
              <a:t> to allow for FFT funded planting to take place</a:t>
            </a:r>
          </a:p>
          <a:p>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ITSLs – What are they?</a:t>
            </a:r>
            <a:endParaRPr lang="en-CA" dirty="0"/>
          </a:p>
        </p:txBody>
      </p:sp>
      <p:sp>
        <p:nvSpPr>
          <p:cNvPr id="3" name="Content Placeholder 2"/>
          <p:cNvSpPr>
            <a:spLocks noGrp="1"/>
          </p:cNvSpPr>
          <p:nvPr>
            <p:ph idx="1"/>
          </p:nvPr>
        </p:nvSpPr>
        <p:spPr/>
        <p:txBody>
          <a:bodyPr/>
          <a:lstStyle/>
          <a:p>
            <a:r>
              <a:rPr lang="en-US" sz="2400" dirty="0" smtClean="0"/>
              <a:t>BCTS identifies and surveys potentially eligible ground within BCTS operating areas</a:t>
            </a:r>
          </a:p>
          <a:p>
            <a:endParaRPr lang="en-US" sz="2400" dirty="0" smtClean="0"/>
          </a:p>
          <a:p>
            <a:r>
              <a:rPr lang="en-US" sz="2400" dirty="0" smtClean="0"/>
              <a:t>FFT Staff evaluate each proposed area and approve only those areas which meet the FFT eligibility criteria</a:t>
            </a:r>
          </a:p>
          <a:p>
            <a:endParaRPr lang="en-US" sz="1800" dirty="0" smtClean="0">
              <a:solidFill>
                <a:srgbClr val="FFFF00"/>
              </a:solidFill>
            </a:endParaRPr>
          </a:p>
          <a:p>
            <a:r>
              <a:rPr lang="en-US" sz="2400" dirty="0" smtClean="0"/>
              <a:t>BCTS staff manage the </a:t>
            </a:r>
            <a:r>
              <a:rPr lang="en-US" sz="2400" dirty="0" err="1" smtClean="0"/>
              <a:t>overstorey</a:t>
            </a:r>
            <a:r>
              <a:rPr lang="en-US" sz="2400" dirty="0" smtClean="0"/>
              <a:t> removal</a:t>
            </a:r>
          </a:p>
          <a:p>
            <a:endParaRPr lang="en-US" sz="2400" dirty="0" smtClean="0"/>
          </a:p>
          <a:p>
            <a:r>
              <a:rPr lang="en-US" sz="2400" dirty="0" smtClean="0"/>
              <a:t>Revenue from the sale of Timber covers development costs</a:t>
            </a:r>
          </a:p>
          <a:p>
            <a:endParaRPr lang="en-US" sz="2400" dirty="0" smtClean="0"/>
          </a:p>
          <a:p>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What is the experience so far?</a:t>
            </a:r>
            <a:endParaRPr lang="en-CA"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Since 2009 in the Thompson Okanagan Region over 1,000,000 m3 </a:t>
            </a:r>
            <a:r>
              <a:rPr lang="en-US" sz="1600" dirty="0" smtClean="0"/>
              <a:t>(net </a:t>
            </a:r>
            <a:r>
              <a:rPr lang="en-US" sz="1600" dirty="0" err="1" smtClean="0"/>
              <a:t>merch</a:t>
            </a:r>
            <a:r>
              <a:rPr lang="en-US" sz="1600" dirty="0" smtClean="0"/>
              <a:t>*)</a:t>
            </a:r>
            <a:r>
              <a:rPr lang="en-US" sz="2800" dirty="0" smtClean="0"/>
              <a:t> of MPB killed timber has been salvaged to enable the planting of over 7 million seedlings on 4,000 </a:t>
            </a:r>
            <a:r>
              <a:rPr lang="en-US" sz="2800" dirty="0" err="1" smtClean="0"/>
              <a:t>ha’s</a:t>
            </a:r>
            <a:endParaRPr lang="en-US" sz="2800" dirty="0" smtClean="0"/>
          </a:p>
          <a:p>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the Main Benefits?</a:t>
            </a:r>
            <a:endParaRPr lang="en-CA" dirty="0"/>
          </a:p>
        </p:txBody>
      </p:sp>
      <p:sp>
        <p:nvSpPr>
          <p:cNvPr id="3" name="Content Placeholder 2"/>
          <p:cNvSpPr>
            <a:spLocks noGrp="1"/>
          </p:cNvSpPr>
          <p:nvPr>
            <p:ph idx="1"/>
          </p:nvPr>
        </p:nvSpPr>
        <p:spPr/>
        <p:txBody>
          <a:bodyPr>
            <a:normAutofit/>
          </a:bodyPr>
          <a:lstStyle/>
          <a:p>
            <a:pPr marL="274320" lvl="2" indent="-274320">
              <a:buClr>
                <a:schemeClr val="accent3"/>
              </a:buClr>
              <a:buSzPct val="95000"/>
            </a:pPr>
            <a:r>
              <a:rPr lang="en-CA" sz="2800" dirty="0" smtClean="0"/>
              <a:t>For BCTS and the Forest Industry:</a:t>
            </a:r>
          </a:p>
          <a:p>
            <a:pPr marL="548640" lvl="3" indent="-274320">
              <a:buSzPct val="95000"/>
              <a:buFont typeface="Arial" pitchFamily="34" charset="0"/>
              <a:buChar char="•"/>
            </a:pPr>
            <a:r>
              <a:rPr lang="en-CA" sz="2400" dirty="0" smtClean="0"/>
              <a:t>Providing fibre to industry </a:t>
            </a:r>
          </a:p>
          <a:p>
            <a:pPr marL="548640" lvl="3" indent="-274320">
              <a:buSzPct val="95000"/>
              <a:buFont typeface="Arial" pitchFamily="34" charset="0"/>
              <a:buChar char="•"/>
            </a:pPr>
            <a:r>
              <a:rPr lang="en-CA" sz="2400" dirty="0" smtClean="0"/>
              <a:t>Providing jobs</a:t>
            </a:r>
          </a:p>
          <a:p>
            <a:pPr marL="548640" lvl="3" indent="-274320">
              <a:buSzPct val="95000"/>
              <a:buFont typeface="Arial" pitchFamily="34" charset="0"/>
              <a:buChar char="•"/>
            </a:pPr>
            <a:r>
              <a:rPr lang="en-CA" sz="2400" dirty="0" smtClean="0"/>
              <a:t>The ability to limit losses associated with development and reforestation of low value/volume insect killed sales; </a:t>
            </a:r>
          </a:p>
          <a:p>
            <a:pPr marL="548640" lvl="3" indent="-274320">
              <a:buSzPct val="95000"/>
              <a:buFont typeface="Arial" pitchFamily="34" charset="0"/>
              <a:buChar char="•"/>
            </a:pPr>
            <a:r>
              <a:rPr lang="en-CA" sz="2400" dirty="0" err="1" smtClean="0"/>
              <a:t>Overstorey</a:t>
            </a:r>
            <a:r>
              <a:rPr lang="en-CA" sz="2400" dirty="0" smtClean="0"/>
              <a:t> removal allows for effective reforestation;</a:t>
            </a:r>
          </a:p>
          <a:p>
            <a:pPr marL="548640" lvl="3" indent="-274320">
              <a:buSzPct val="95000"/>
              <a:buFont typeface="Arial" pitchFamily="34" charset="0"/>
              <a:buChar char="•"/>
            </a:pPr>
            <a:r>
              <a:rPr lang="en-CA" sz="2400" dirty="0" smtClean="0"/>
              <a:t>Reforestation will reduce mid and long term AAC fall down</a:t>
            </a:r>
          </a:p>
          <a:p>
            <a:pPr marL="548640" lvl="3" indent="-274320">
              <a:buSzPct val="95000"/>
            </a:pPr>
            <a:endParaRPr lang="en-CA" sz="2300" dirty="0" smtClean="0"/>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are the Main Benefits?</a:t>
            </a:r>
            <a:endParaRPr lang="en-CA" dirty="0"/>
          </a:p>
        </p:txBody>
      </p:sp>
      <p:sp>
        <p:nvSpPr>
          <p:cNvPr id="3" name="Content Placeholder 2"/>
          <p:cNvSpPr>
            <a:spLocks noGrp="1"/>
          </p:cNvSpPr>
          <p:nvPr>
            <p:ph idx="1"/>
          </p:nvPr>
        </p:nvSpPr>
        <p:spPr/>
        <p:txBody>
          <a:bodyPr>
            <a:normAutofit/>
          </a:bodyPr>
          <a:lstStyle/>
          <a:p>
            <a:r>
              <a:rPr lang="en-US" sz="2800" dirty="0" smtClean="0"/>
              <a:t>For the Forests for Tomorrow Program</a:t>
            </a:r>
          </a:p>
          <a:p>
            <a:pPr lvl="1">
              <a:lnSpc>
                <a:spcPct val="90000"/>
              </a:lnSpc>
              <a:defRPr/>
            </a:pPr>
            <a:r>
              <a:rPr lang="en-US" dirty="0" smtClean="0"/>
              <a:t>Forecasted FFT current reforestation expenditures have been reduced due to not having to pay for over story removal treatments and by using BCTS and District staff to deliver the FFT current reforestation program</a:t>
            </a:r>
          </a:p>
          <a:p>
            <a:pPr lvl="1">
              <a:lnSpc>
                <a:spcPct val="90000"/>
              </a:lnSpc>
              <a:defRPr/>
            </a:pPr>
            <a:endParaRPr lang="en-US" dirty="0" smtClean="0"/>
          </a:p>
          <a:p>
            <a:pPr lvl="1">
              <a:lnSpc>
                <a:spcPct val="90000"/>
              </a:lnSpc>
              <a:defRPr/>
            </a:pPr>
            <a:r>
              <a:rPr lang="en-US" dirty="0" smtClean="0"/>
              <a:t>The FFT dollars saved can be used to reforest or space more area</a:t>
            </a:r>
          </a:p>
          <a:p>
            <a:pPr lvl="1">
              <a:lnSpc>
                <a:spcPct val="90000"/>
              </a:lnSpc>
              <a:defRPr/>
            </a:pPr>
            <a:endParaRPr lang="en-US" dirty="0" smtClean="0"/>
          </a:p>
          <a:p>
            <a:pPr lvl="1">
              <a:lnSpc>
                <a:spcPct val="90000"/>
              </a:lnSpc>
              <a:defRPr/>
            </a:pPr>
            <a:r>
              <a:rPr lang="en-US" dirty="0" smtClean="0"/>
              <a:t>Economies of scale results in lower per unit costs e.g. price/ seedling</a:t>
            </a:r>
          </a:p>
          <a:p>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When is the best timing?</a:t>
            </a:r>
            <a:endParaRPr lang="en-CA" dirty="0"/>
          </a:p>
        </p:txBody>
      </p:sp>
      <p:sp>
        <p:nvSpPr>
          <p:cNvPr id="3" name="Content Placeholder 2"/>
          <p:cNvSpPr>
            <a:spLocks noGrp="1"/>
          </p:cNvSpPr>
          <p:nvPr>
            <p:ph idx="1"/>
          </p:nvPr>
        </p:nvSpPr>
        <p:spPr/>
        <p:txBody>
          <a:bodyPr/>
          <a:lstStyle/>
          <a:p>
            <a:pPr marL="274320" lvl="2" indent="-274320">
              <a:buClr>
                <a:schemeClr val="accent3"/>
              </a:buClr>
              <a:buSzPct val="95000"/>
            </a:pPr>
            <a:endParaRPr lang="en-CA" sz="2400" dirty="0" smtClean="0"/>
          </a:p>
          <a:p>
            <a:pPr marL="274320" lvl="2" indent="-274320">
              <a:buClr>
                <a:schemeClr val="accent3"/>
              </a:buClr>
              <a:buSzPct val="95000"/>
            </a:pPr>
            <a:r>
              <a:rPr lang="en-CA" sz="2800" dirty="0" smtClean="0"/>
              <a:t>The </a:t>
            </a:r>
            <a:r>
              <a:rPr lang="en-CA" sz="2800" u="sng" dirty="0" smtClean="0"/>
              <a:t>best opportunity exists for the next 15 years</a:t>
            </a:r>
            <a:r>
              <a:rPr lang="en-CA" sz="2800" dirty="0" smtClean="0"/>
              <a:t>, and time is needed for development and seedling production, so now is the time to expand the program</a:t>
            </a:r>
          </a:p>
          <a:p>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What’s next?</a:t>
            </a:r>
            <a:endParaRPr lang="en-CA" dirty="0"/>
          </a:p>
        </p:txBody>
      </p:sp>
      <p:sp>
        <p:nvSpPr>
          <p:cNvPr id="3" name="Content Placeholder 2"/>
          <p:cNvSpPr>
            <a:spLocks noGrp="1"/>
          </p:cNvSpPr>
          <p:nvPr>
            <p:ph idx="1"/>
          </p:nvPr>
        </p:nvSpPr>
        <p:spPr/>
        <p:txBody>
          <a:bodyPr>
            <a:normAutofit lnSpcReduction="10000"/>
          </a:bodyPr>
          <a:lstStyle/>
          <a:p>
            <a:pPr marL="274320" lvl="2" indent="-274320">
              <a:buSzPct val="95000"/>
            </a:pPr>
            <a:r>
              <a:rPr lang="en-CA" sz="2800" dirty="0" smtClean="0"/>
              <a:t>Expand the program:</a:t>
            </a:r>
          </a:p>
          <a:p>
            <a:pPr marL="548640" lvl="3" indent="-274320">
              <a:buSzPct val="95000"/>
            </a:pPr>
            <a:r>
              <a:rPr lang="en-CA" sz="2700" dirty="0" smtClean="0"/>
              <a:t>beyond BCTS operating areas into other licensees operating areas </a:t>
            </a:r>
          </a:p>
          <a:p>
            <a:pPr marL="548640" lvl="3" indent="-274320">
              <a:buSzPct val="95000"/>
            </a:pPr>
            <a:r>
              <a:rPr lang="en-CA" sz="2800" dirty="0" smtClean="0"/>
              <a:t>in BCTS BAs  where opportunity exists  </a:t>
            </a:r>
          </a:p>
          <a:p>
            <a:pPr marL="274320" lvl="2" indent="-274320">
              <a:buSzPct val="95000"/>
            </a:pPr>
            <a:endParaRPr lang="en-CA" sz="2800" dirty="0" smtClean="0"/>
          </a:p>
          <a:p>
            <a:pPr marL="274320" lvl="2" indent="-274320">
              <a:buSzPct val="95000"/>
            </a:pPr>
            <a:r>
              <a:rPr lang="en-CA" sz="2800" dirty="0" smtClean="0"/>
              <a:t>Supporting effective working relationships between BCTS and District staff </a:t>
            </a:r>
          </a:p>
          <a:p>
            <a:pPr marL="274320" lvl="2" indent="-274320">
              <a:buSzPct val="95000"/>
            </a:pPr>
            <a:endParaRPr lang="en-CA" sz="2800" dirty="0" smtClean="0"/>
          </a:p>
          <a:p>
            <a:pPr marL="274320" lvl="2" indent="-274320">
              <a:buSzPct val="95000"/>
            </a:pPr>
            <a:r>
              <a:rPr lang="en-CA" sz="2800" dirty="0" smtClean="0"/>
              <a:t>Address staff resource limitations. </a:t>
            </a:r>
          </a:p>
          <a:p>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we get there?</a:t>
            </a:r>
            <a:endParaRPr lang="en-CA" dirty="0"/>
          </a:p>
        </p:txBody>
      </p:sp>
      <p:sp>
        <p:nvSpPr>
          <p:cNvPr id="3" name="Content Placeholder 2"/>
          <p:cNvSpPr>
            <a:spLocks noGrp="1"/>
          </p:cNvSpPr>
          <p:nvPr>
            <p:ph idx="1"/>
          </p:nvPr>
        </p:nvSpPr>
        <p:spPr/>
        <p:txBody>
          <a:bodyPr/>
          <a:lstStyle/>
          <a:p>
            <a:endParaRPr lang="en-C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and Discussion</a:t>
            </a:r>
            <a:endParaRPr lang="en-CA" dirty="0"/>
          </a:p>
        </p:txBody>
      </p:sp>
      <p:sp>
        <p:nvSpPr>
          <p:cNvPr id="3" name="Content Placeholder 2"/>
          <p:cNvSpPr>
            <a:spLocks noGrp="1"/>
          </p:cNvSpPr>
          <p:nvPr>
            <p:ph idx="1"/>
          </p:nvPr>
        </p:nvSpPr>
        <p:spPr/>
        <p:txBody>
          <a:bodyPr/>
          <a:lstStyle/>
          <a:p>
            <a:pPr>
              <a:buNone/>
            </a:pPr>
            <a:endParaRPr lang="en-C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183</TotalTime>
  <Words>706</Words>
  <Application>Microsoft Office PowerPoint</Application>
  <PresentationFormat>On-screen Show (4:3)</PresentationFormat>
  <Paragraphs>75</Paragraphs>
  <Slides>10</Slides>
  <Notes>5</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Expanding the use of  lump sum timber sales for overstorey removal</vt:lpstr>
      <vt:lpstr>ITSLs - What are they?</vt:lpstr>
      <vt:lpstr>ITSLs – What are they?</vt:lpstr>
      <vt:lpstr>What is the experience so far?</vt:lpstr>
      <vt:lpstr>What are the Main Benefits?</vt:lpstr>
      <vt:lpstr>What are the Main Benefits?</vt:lpstr>
      <vt:lpstr>When is the best timing?</vt:lpstr>
      <vt:lpstr>What’s next?</vt:lpstr>
      <vt:lpstr>How do we get there?</vt:lpstr>
      <vt:lpstr>Questions and Discussion</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Expanding the use of ITSLs</dc:title>
  <dc:creator>kbrownie</dc:creator>
  <cp:lastModifiedBy>kbrownie</cp:lastModifiedBy>
  <cp:revision>37</cp:revision>
  <dcterms:created xsi:type="dcterms:W3CDTF">2013-09-16T17:49:14Z</dcterms:created>
  <dcterms:modified xsi:type="dcterms:W3CDTF">2013-09-17T22:08:58Z</dcterms:modified>
</cp:coreProperties>
</file>